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320" r:id="rId1"/>
    <p:sldMasterId id="2147484332" r:id="rId2"/>
    <p:sldMasterId id="2147484356" r:id="rId3"/>
    <p:sldMasterId id="2147484368" r:id="rId4"/>
  </p:sldMasterIdLst>
  <p:sldIdLst>
    <p:sldId id="300" r:id="rId5"/>
    <p:sldId id="289" r:id="rId6"/>
    <p:sldId id="290" r:id="rId7"/>
    <p:sldId id="307" r:id="rId8"/>
    <p:sldId id="308" r:id="rId9"/>
    <p:sldId id="312" r:id="rId10"/>
    <p:sldId id="313" r:id="rId11"/>
    <p:sldId id="314" r:id="rId12"/>
    <p:sldId id="257" r:id="rId13"/>
    <p:sldId id="291" r:id="rId14"/>
    <p:sldId id="296" r:id="rId15"/>
    <p:sldId id="301" r:id="rId16"/>
    <p:sldId id="302" r:id="rId17"/>
    <p:sldId id="303" r:id="rId18"/>
    <p:sldId id="304" r:id="rId19"/>
    <p:sldId id="305" r:id="rId20"/>
    <p:sldId id="294" r:id="rId21"/>
    <p:sldId id="298" r:id="rId22"/>
    <p:sldId id="30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9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0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8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07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148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153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2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9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3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52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564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964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26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882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566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6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25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28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1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09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11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013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38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220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941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777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446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740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14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922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8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26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1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83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18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43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5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9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3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1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1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9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85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04.09.2021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23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689" cy="6862676"/>
          </a:xfrm>
          <a:prstGeom prst="rect">
            <a:avLst/>
          </a:prstGeom>
        </p:spPr>
      </p:pic>
      <p:sp>
        <p:nvSpPr>
          <p:cNvPr id="3" name="Заголовок 9"/>
          <p:cNvSpPr txBox="1">
            <a:spLocks/>
          </p:cNvSpPr>
          <p:nvPr/>
        </p:nvSpPr>
        <p:spPr>
          <a:xfrm>
            <a:off x="90235" y="2369401"/>
            <a:ext cx="8885800" cy="9408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системы ф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ормирования </a:t>
            </a:r>
            <a:b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фамилистических ценностей сельских школьников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688" y="116632"/>
            <a:ext cx="888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462300"/>
                </a:solidFill>
                <a:latin typeface="Bahnschrift Condensed" panose="020B0502040204020203" pitchFamily="34" charset="0"/>
              </a:rPr>
              <a:t>Муниципальное общеобразовательное учреждение</a:t>
            </a:r>
            <a:br>
              <a:rPr lang="ru-RU" b="1" dirty="0">
                <a:ln w="0"/>
                <a:solidFill>
                  <a:srgbClr val="462300"/>
                </a:solidFill>
                <a:latin typeface="Bahnschrift Condensed" panose="020B0502040204020203" pitchFamily="34" charset="0"/>
              </a:rPr>
            </a:br>
            <a:r>
              <a:rPr lang="ru-RU" b="1" dirty="0">
                <a:ln w="0"/>
                <a:solidFill>
                  <a:srgbClr val="462300"/>
                </a:solidFill>
                <a:latin typeface="Bahnschrift Condensed" panose="020B0502040204020203" pitchFamily="34" charset="0"/>
              </a:rPr>
              <a:t>Новомалыклинская средняя общеобразовательная школа</a:t>
            </a:r>
            <a:br>
              <a:rPr lang="ru-RU" b="1" dirty="0">
                <a:ln w="0"/>
                <a:solidFill>
                  <a:srgbClr val="462300"/>
                </a:solidFill>
                <a:latin typeface="Bahnschrift Condensed" panose="020B0502040204020203" pitchFamily="34" charset="0"/>
              </a:rPr>
            </a:br>
            <a:r>
              <a:rPr lang="ru-RU" b="1" dirty="0">
                <a:ln w="0"/>
                <a:solidFill>
                  <a:srgbClr val="462300"/>
                </a:solidFill>
                <a:latin typeface="Bahnschrift Condensed" panose="020B0502040204020203" pitchFamily="34" charset="0"/>
              </a:rPr>
              <a:t>имени Героя Советского Союза М.С. Чернова</a:t>
            </a:r>
          </a:p>
          <a:p>
            <a:pPr algn="ctr"/>
            <a:endParaRPr lang="ru-RU" sz="2400" b="1" dirty="0">
              <a:ln w="0"/>
              <a:solidFill>
                <a:srgbClr val="462300"/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sz="300" b="1" dirty="0">
              <a:ln w="0"/>
              <a:solidFill>
                <a:srgbClr val="462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endParaRPr lang="ru-RU" sz="300" b="1" dirty="0">
              <a:ln w="0"/>
              <a:solidFill>
                <a:srgbClr val="462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ctr"/>
            <a:r>
              <a:rPr lang="ru-RU" sz="2400" b="1" dirty="0">
                <a:ln w="0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Областная экспериментальная площадка</a:t>
            </a:r>
          </a:p>
          <a:p>
            <a:pPr algn="ctr"/>
            <a:r>
              <a:rPr lang="ru-RU" sz="2400" b="1" dirty="0">
                <a:ln w="0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Общественный отчет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9985" y="4873893"/>
            <a:ext cx="49320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5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Тутарова Светлана Николаевна, </a:t>
            </a:r>
          </a:p>
          <a:p>
            <a:pPr>
              <a:spcBef>
                <a:spcPts val="0"/>
              </a:spcBef>
            </a:pPr>
            <a:r>
              <a:rPr lang="ru-RU" sz="22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заместитель директора по </a:t>
            </a:r>
            <a:r>
              <a:rPr lang="ru-RU" sz="2200" b="1" dirty="0" smtClean="0"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УВР</a:t>
            </a:r>
            <a:endParaRPr lang="ru-RU" sz="2200" b="1" dirty="0">
              <a:solidFill>
                <a:srgbClr val="462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ru-RU" sz="100" b="1" dirty="0">
              <a:solidFill>
                <a:srgbClr val="462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ru-RU" sz="100" b="1" dirty="0">
              <a:solidFill>
                <a:srgbClr val="462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ru-RU" sz="100" b="1" dirty="0">
              <a:solidFill>
                <a:srgbClr val="462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4412" y="15974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системы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фамилистических ценностей сельских школьников</a:t>
            </a:r>
            <a:endParaRPr lang="ru-RU" sz="1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748844"/>
            <a:ext cx="3528392" cy="93234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(синергетический, аксиологический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личностно-ориентированный,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32040" y="695603"/>
            <a:ext cx="3528392" cy="98879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(интерактивность; индивидуализация;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гибкости обучения; сознательность и активность; наглядность обучения; систематичность и последовательность; прочность; доступность;  научность; связь теории с практикой)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 rot="5400000">
            <a:off x="4218346" y="270341"/>
            <a:ext cx="423530" cy="3168352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346989" y="1821565"/>
            <a:ext cx="2475144" cy="2475144"/>
          </a:xfrm>
          <a:prstGeom prst="ellipse">
            <a:avLst/>
          </a:prstGeom>
          <a:gradFill rotWithShape="1">
            <a:gsLst>
              <a:gs pos="0">
                <a:srgbClr val="EAF1DD">
                  <a:alpha val="50000"/>
                </a:srgbClr>
              </a:gs>
              <a:gs pos="100000">
                <a:srgbClr val="EAF1DD">
                  <a:gamma/>
                  <a:shade val="8313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219881" y="1737262"/>
            <a:ext cx="2387643" cy="2387643"/>
          </a:xfrm>
          <a:prstGeom prst="ellipse">
            <a:avLst/>
          </a:prstGeom>
          <a:gradFill rotWithShape="1">
            <a:gsLst>
              <a:gs pos="0">
                <a:srgbClr val="EAF1DD">
                  <a:alpha val="50000"/>
                </a:srgbClr>
              </a:gs>
              <a:gs pos="100000">
                <a:srgbClr val="EAF1DD">
                  <a:gamma/>
                  <a:shade val="8313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399916" y="3317447"/>
            <a:ext cx="2316413" cy="1823197"/>
          </a:xfrm>
          <a:prstGeom prst="ellipse">
            <a:avLst/>
          </a:prstGeom>
          <a:gradFill rotWithShape="1">
            <a:gsLst>
              <a:gs pos="0">
                <a:srgbClr val="EAF1DD">
                  <a:alpha val="50000"/>
                </a:srgbClr>
              </a:gs>
              <a:gs pos="100000">
                <a:srgbClr val="EAF1DD">
                  <a:gamma/>
                  <a:shade val="8313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6300" y="4189773"/>
            <a:ext cx="19019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Пространственно-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семантический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3328951" y="2227930"/>
            <a:ext cx="2346182" cy="2044314"/>
          </a:xfrm>
          <a:prstGeom prst="ellipse">
            <a:avLst/>
          </a:prstGeom>
          <a:gradFill rotWithShape="1">
            <a:gsLst>
              <a:gs pos="0">
                <a:srgbClr val="EAF1DD">
                  <a:alpha val="50000"/>
                </a:srgbClr>
              </a:gs>
              <a:gs pos="100000">
                <a:srgbClr val="EAF1DD">
                  <a:gamma/>
                  <a:shade val="8313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2164" y="2023633"/>
            <a:ext cx="140666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38009" y="1968904"/>
            <a:ext cx="194509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Коммуникативно-</a:t>
            </a:r>
          </a:p>
          <a:p>
            <a:pPr lvl="0"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</a:p>
          <a:p>
            <a:pPr lvl="0"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18430" y="1502372"/>
            <a:ext cx="258317" cy="977058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18885" y="2516132"/>
            <a:ext cx="199614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отношения у детей, подростков и молодежи к семейным ценностям, конструктивного отношения к созданию семьи и ответственному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478983" y="5265762"/>
            <a:ext cx="4686300" cy="1578778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Результат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Формирование фамилистических ценностей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сельских школьников: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социально-ценностные отношения к семье как первооснове принадлежности к народу, Отечеству;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бережное отношение к жизни человека, личностной системе семейных ценностей, основанных на  духовных и культурных традициях российского народа;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ответственное отношение к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родительству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3801091" y="4873561"/>
            <a:ext cx="1673835" cy="45402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Мониторинг, анализ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414279" y="1821564"/>
            <a:ext cx="1214001" cy="4919803"/>
          </a:xfrm>
          <a:prstGeom prst="homePlate">
            <a:avLst>
              <a:gd name="adj" fmla="val 25000"/>
            </a:avLst>
          </a:prstGeom>
          <a:solidFill>
            <a:srgbClr val="FDEA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-1299779" y="3609991"/>
            <a:ext cx="457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</a:p>
          <a:p>
            <a:pPr lvl="0" algn="ctr" eaLnBrk="0" fontAlgn="base" hangingPunct="0">
              <a:spcBef>
                <a:spcPct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(материально-финансовые, правовые, кадровые, педагогические, психологические,  организационные, программно-технические, маркетинговые, эргономические)</a:t>
            </a: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 rot="10800000" flipV="1">
            <a:off x="7781033" y="1795389"/>
            <a:ext cx="1095611" cy="4965097"/>
          </a:xfrm>
          <a:prstGeom prst="homePlate">
            <a:avLst>
              <a:gd name="adj" fmla="val 25000"/>
            </a:avLst>
          </a:prstGeom>
          <a:solidFill>
            <a:srgbClr val="FDEA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5400000">
            <a:off x="6213363" y="3799923"/>
            <a:ext cx="4572000" cy="7797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(объективные, субъективные)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2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17" y="188640"/>
            <a:ext cx="922923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50143"/>
              </p:ext>
            </p:extLst>
          </p:nvPr>
        </p:nvGraphicFramePr>
        <p:xfrm>
          <a:off x="792689" y="1268760"/>
          <a:ext cx="7549105" cy="51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821">
                  <a:extLst>
                    <a:ext uri="{9D8B030D-6E8A-4147-A177-3AD203B41FA5}">
                      <a16:colId xmlns:a16="http://schemas.microsoft.com/office/drawing/2014/main" val="4224391972"/>
                    </a:ext>
                  </a:extLst>
                </a:gridCol>
                <a:gridCol w="1509821">
                  <a:extLst>
                    <a:ext uri="{9D8B030D-6E8A-4147-A177-3AD203B41FA5}">
                      <a16:colId xmlns:a16="http://schemas.microsoft.com/office/drawing/2014/main" val="1823180190"/>
                    </a:ext>
                  </a:extLst>
                </a:gridCol>
                <a:gridCol w="1509821">
                  <a:extLst>
                    <a:ext uri="{9D8B030D-6E8A-4147-A177-3AD203B41FA5}">
                      <a16:colId xmlns:a16="http://schemas.microsoft.com/office/drawing/2014/main" val="169938345"/>
                    </a:ext>
                  </a:extLst>
                </a:gridCol>
                <a:gridCol w="1509821">
                  <a:extLst>
                    <a:ext uri="{9D8B030D-6E8A-4147-A177-3AD203B41FA5}">
                      <a16:colId xmlns:a16="http://schemas.microsoft.com/office/drawing/2014/main" val="693519185"/>
                    </a:ext>
                  </a:extLst>
                </a:gridCol>
                <a:gridCol w="1509821">
                  <a:extLst>
                    <a:ext uri="{9D8B030D-6E8A-4147-A177-3AD203B41FA5}">
                      <a16:colId xmlns:a16="http://schemas.microsoft.com/office/drawing/2014/main" val="369699215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789631"/>
                  </a:ext>
                </a:extLst>
              </a:tr>
              <a:tr h="497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ценности «любовь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Игротерапия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«Комплимент»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Беседа- рассуждение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«Семья в системе жизненных ценностей личности»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элементами тренинга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преодолеть конфликт в семье»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и инсценировка «Поэты о семье»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333423"/>
                  </a:ext>
                </a:extLst>
              </a:tr>
              <a:tr h="1225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ценности «уважение к старшим, почитание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Беседа- рассуждение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«Что могут рассказать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имена, отчества, фамилии 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прошлом»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 «Знаю ли я свою родословную»,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«История одной реликвии»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«Семейная лаборатория»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«Моя семья в истории страны»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«Родственное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пространство семьи: кто кому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кто»»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летбука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моих родителей»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Ток-шоу </a:t>
                      </a:r>
                      <a:endParaRPr lang="ru-RU" sz="10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Я- представитель династии»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643129"/>
                  </a:ext>
                </a:extLst>
              </a:tr>
              <a:tr h="550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Формирование ценности «продолжение рода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Музыкальная гостиная «Загляните в мамины глаза»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«Женщина — хранительница семейного очага»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«Роль отца. Отцовство»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«Ценность семьи»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516620"/>
                  </a:ext>
                </a:extLst>
              </a:tr>
              <a:tr h="1532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ценностного отношения к культуре собственного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 класс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 у нас в семье традиция»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 «Семейный этикет»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 «Игры моих прадедушек и прабабушек»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Беседа- рассуждение «Семья вместе - и душа на месте»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собственных продуктов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– класс «Чему я научился у родителей»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389475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«У семейного очага» для 5-8 классов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23892" y="980729"/>
            <a:ext cx="7886700" cy="2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1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89980"/>
              </p:ext>
            </p:extLst>
          </p:nvPr>
        </p:nvGraphicFramePr>
        <p:xfrm>
          <a:off x="792687" y="1268760"/>
          <a:ext cx="7595736" cy="474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934">
                  <a:extLst>
                    <a:ext uri="{9D8B030D-6E8A-4147-A177-3AD203B41FA5}">
                      <a16:colId xmlns:a16="http://schemas.microsoft.com/office/drawing/2014/main" val="4224391972"/>
                    </a:ext>
                  </a:extLst>
                </a:gridCol>
                <a:gridCol w="1898934">
                  <a:extLst>
                    <a:ext uri="{9D8B030D-6E8A-4147-A177-3AD203B41FA5}">
                      <a16:colId xmlns:a16="http://schemas.microsoft.com/office/drawing/2014/main" val="1823180190"/>
                    </a:ext>
                  </a:extLst>
                </a:gridCol>
                <a:gridCol w="1898934">
                  <a:extLst>
                    <a:ext uri="{9D8B030D-6E8A-4147-A177-3AD203B41FA5}">
                      <a16:colId xmlns:a16="http://schemas.microsoft.com/office/drawing/2014/main" val="169938345"/>
                    </a:ext>
                  </a:extLst>
                </a:gridCol>
                <a:gridCol w="1898934">
                  <a:extLst>
                    <a:ext uri="{9D8B030D-6E8A-4147-A177-3AD203B41FA5}">
                      <a16:colId xmlns:a16="http://schemas.microsoft.com/office/drawing/2014/main" val="69351918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789631"/>
                  </a:ext>
                </a:extLst>
              </a:tr>
              <a:tr h="71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ценности «любовь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«Из жизни замечательных семей»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 «Природа женственности»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Диспут «Любовь и верность»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333423"/>
                  </a:ext>
                </a:extLst>
              </a:tr>
              <a:tr h="1107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ценности «уважение к старшим, почитание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занятие «Традиции русской семьи: мудрость народного воспитания»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 «Мы вместе»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мастерская «Забвение»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занятие «Внутренний уклад семьи»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643129"/>
                  </a:ext>
                </a:extLst>
              </a:tr>
              <a:tr h="990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Формирование ценности «продолжение рода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 Смысл человеческой жизни»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«Репродуктивное здоровье»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занятие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«Самый важный день»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 Отцовство и материнство»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Диспут «Что важнее: Семья. Карьера. Деньги?»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«Планирование рождаемости в семье»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516620"/>
                  </a:ext>
                </a:extLst>
              </a:tr>
              <a:tr h="1440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ценностного отношения к культуре собственного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Форсайт - игра Семейный бюджет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«Семейные роли»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– рассуждение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«Трудолюбие - ключ к успеху»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389475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«У семейного очага» для 9-11 классов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23892" y="980729"/>
            <a:ext cx="7886700" cy="2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23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внеурочной деятельности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52993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1.Спортивно- оздоровительное направление: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 «Здоровая семья»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направление: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 «Основы семейной экономики»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Клуб семейного права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направление: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 «Праздники, традиции и ремёсла народов России»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Общекультурное направление: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 «Художественная обработка древесины»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 «Художественная роспись ткани»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 «Клуб визажиста»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оциально-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690690"/>
            <a:ext cx="5382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Спешите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добро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Семейный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Семейные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гостиные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Первый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</a:p>
        </p:txBody>
      </p:sp>
    </p:spTree>
    <p:extLst>
      <p:ext uri="{BB962C8B-B14F-4D97-AF65-F5344CB8AC3E}">
        <p14:creationId xmlns:p14="http://schemas.microsoft.com/office/powerpoint/2010/main" val="41452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составляет: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08639"/>
            <a:ext cx="8064896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14822"/>
            <a:ext cx="6768752" cy="396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  о проведении мероприятий, конкурсов по формированию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фамилистических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ценностей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для проведения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 семейного очага»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Календарь семейных праздников</a:t>
            </a:r>
            <a:endParaRPr lang="ru-RU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по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результативности системы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фамилистических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ценностей сельских школьников</a:t>
            </a:r>
            <a:endParaRPr lang="ru-R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6011" t="11812" r="23627" b="8456"/>
          <a:stretch/>
        </p:blipFill>
        <p:spPr>
          <a:xfrm>
            <a:off x="1619672" y="1601416"/>
            <a:ext cx="5976664" cy="5319888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6940" y="601344"/>
            <a:ext cx="8302128" cy="968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Коммуникативно-организационный компонент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Новомалыклинской СОШ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ru-RU" sz="100" b="1" dirty="0"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ru-RU" sz="100" b="1" dirty="0"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пространство межличностных взаимоотношений в непосредственной или предметно-опосредованной форме и способы взаимодействия субъектов образовательного процесса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474" t="13579" r="12366" b="11610"/>
          <a:stretch/>
        </p:blipFill>
        <p:spPr>
          <a:xfrm>
            <a:off x="107504" y="1124744"/>
            <a:ext cx="9036496" cy="5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4412" y="15974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системы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фамилистических ценностей сельских школьников</a:t>
            </a:r>
            <a:endParaRPr lang="ru-RU" sz="1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748844"/>
            <a:ext cx="3528392" cy="93234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(синергетический, аксиологический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личностно-ориентированный,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32040" y="695603"/>
            <a:ext cx="3528392" cy="98879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(интерактивность; индивидуализация;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гибкости обучения; сознательность и активность; наглядность обучения; систематичность и последовательность; прочность; доступность;  научность; связь теории с практикой)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 rot="5400000">
            <a:off x="4218346" y="270341"/>
            <a:ext cx="423530" cy="3168352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346989" y="1821565"/>
            <a:ext cx="2475144" cy="2475144"/>
          </a:xfrm>
          <a:prstGeom prst="ellipse">
            <a:avLst/>
          </a:prstGeom>
          <a:gradFill rotWithShape="1">
            <a:gsLst>
              <a:gs pos="0">
                <a:srgbClr val="EAF1DD">
                  <a:alpha val="50000"/>
                </a:srgbClr>
              </a:gs>
              <a:gs pos="100000">
                <a:srgbClr val="EAF1DD">
                  <a:gamma/>
                  <a:shade val="8313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219881" y="1737262"/>
            <a:ext cx="2387643" cy="2387643"/>
          </a:xfrm>
          <a:prstGeom prst="ellipse">
            <a:avLst/>
          </a:prstGeom>
          <a:gradFill rotWithShape="1">
            <a:gsLst>
              <a:gs pos="0">
                <a:srgbClr val="EAF1DD">
                  <a:alpha val="50000"/>
                </a:srgbClr>
              </a:gs>
              <a:gs pos="100000">
                <a:srgbClr val="EAF1DD">
                  <a:gamma/>
                  <a:shade val="8313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399916" y="3317447"/>
            <a:ext cx="2316413" cy="1823197"/>
          </a:xfrm>
          <a:prstGeom prst="ellipse">
            <a:avLst/>
          </a:prstGeom>
          <a:gradFill rotWithShape="1">
            <a:gsLst>
              <a:gs pos="0">
                <a:srgbClr val="EAF1DD">
                  <a:alpha val="50000"/>
                </a:srgbClr>
              </a:gs>
              <a:gs pos="100000">
                <a:srgbClr val="EAF1DD">
                  <a:gamma/>
                  <a:shade val="8313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6300" y="4189773"/>
            <a:ext cx="19019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Пространственно-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семантический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3328951" y="2227930"/>
            <a:ext cx="2346182" cy="2044314"/>
          </a:xfrm>
          <a:prstGeom prst="ellipse">
            <a:avLst/>
          </a:prstGeom>
          <a:gradFill rotWithShape="1">
            <a:gsLst>
              <a:gs pos="0">
                <a:srgbClr val="EAF1DD">
                  <a:alpha val="50000"/>
                </a:srgbClr>
              </a:gs>
              <a:gs pos="100000">
                <a:srgbClr val="EAF1DD">
                  <a:gamma/>
                  <a:shade val="8313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2164" y="2023633"/>
            <a:ext cx="140666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38009" y="1968904"/>
            <a:ext cx="194509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Коммуникативно-</a:t>
            </a:r>
          </a:p>
          <a:p>
            <a:pPr lvl="0"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</a:p>
          <a:p>
            <a:pPr lvl="0" algn="ctr" eaLnBrk="0" fontAlgn="base" hangingPunct="0">
              <a:spcBef>
                <a:spcPct val="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18430" y="1502372"/>
            <a:ext cx="258317" cy="977058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18885" y="2516132"/>
            <a:ext cx="199614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отношения у детей, подростков и молодежи к семейным ценностям, конструктивного отношения к созданию семьи и ответственному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478983" y="5265762"/>
            <a:ext cx="4686300" cy="1578778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Результат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Формирование фамилистических ценностей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сельских школьников: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социально-ценностные отношения к семье как первооснове принадлежности к народу, Отечеству;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бережное отношение к жизни человека, личностной системе семейных ценностей, основанных на  духовных и культурных традициях российского народа;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– ответственное отношение к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родительству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3801091" y="4873561"/>
            <a:ext cx="1673835" cy="45402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Мониторинг, анализ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414279" y="1821564"/>
            <a:ext cx="1214001" cy="4919803"/>
          </a:xfrm>
          <a:prstGeom prst="homePlate">
            <a:avLst>
              <a:gd name="adj" fmla="val 25000"/>
            </a:avLst>
          </a:prstGeom>
          <a:solidFill>
            <a:srgbClr val="FDEA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-1299779" y="3609991"/>
            <a:ext cx="457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</a:p>
          <a:p>
            <a:pPr lvl="0" algn="ctr" eaLnBrk="0" fontAlgn="base" hangingPunct="0">
              <a:spcBef>
                <a:spcPct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(материально-финансовые, правовые, кадровые, педагогические, психологические,  организационные, программно-технические, маркетинговые, эргономические)</a:t>
            </a: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 rot="10800000" flipV="1">
            <a:off x="7781033" y="1795389"/>
            <a:ext cx="1095611" cy="4965097"/>
          </a:xfrm>
          <a:prstGeom prst="homePlate">
            <a:avLst>
              <a:gd name="adj" fmla="val 25000"/>
            </a:avLst>
          </a:prstGeom>
          <a:solidFill>
            <a:srgbClr val="FDEA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5400000">
            <a:off x="6213363" y="3799923"/>
            <a:ext cx="4572000" cy="7797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(объективные, субъективные)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3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" y="620688"/>
            <a:ext cx="8229600" cy="5000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утраты традиционной ценност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" y="1412776"/>
            <a:ext cx="832698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Нормативность внебрачной сексуальной жизни, утрата ценности семейного образа жизни и деторождения</a:t>
            </a:r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супружеских измен, большое количество разводов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не является актуальной приоритетной ценностью для всё более значительной части граждан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незарегистрированных браков, снижение рождаемости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среднего возраста вступления в брак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Брачная и семейная жизнь в высокой степени изолирована от представителей старшего поколения, нарушение преемственности поколений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мужчинами, женщинами и детьми традиционных ролей в рамках семейной жизни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разводов, утрата представления о браке, снижение рождаемости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06338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Семья – основа государства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b="1" dirty="0"/>
          </a:p>
        </p:txBody>
      </p:sp>
      <p:pic>
        <p:nvPicPr>
          <p:cNvPr id="1026" name="Picture 2" descr="C:\Users\Admin\Downloads\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019949" cy="46150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1357299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Семья – «институт институтов», основа цивилизации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24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Традиционные семейные ценности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российского общества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 последствия их разрушения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00034" y="2610098"/>
          <a:ext cx="8215370" cy="3533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448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Традиционная ценность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утраты традиционной ценности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19">
                <a:tc>
                  <a:txBody>
                    <a:bodyPr/>
                    <a:lstStyle/>
                    <a:p>
                      <a:r>
                        <a:rPr lang="ru-RU" sz="2000" b="1" dirty="0"/>
                        <a:t>Единобрачие (моногамия)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679">
                <a:tc>
                  <a:txBody>
                    <a:bodyPr/>
                    <a:lstStyle/>
                    <a:p>
                      <a:r>
                        <a:rPr lang="ru-RU" sz="2000" b="1" dirty="0"/>
                        <a:t>Добрачное целомудрие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Нормативность внебрачной сексуальной жизни, утрата ценности семейного образа жизни и деторождения, распространение венерических заболеваний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20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258204" cy="5395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2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219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Традиционная ценность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утраты традиционной ценности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787">
                <a:tc>
                  <a:txBody>
                    <a:bodyPr/>
                    <a:lstStyle/>
                    <a:p>
                      <a:r>
                        <a:rPr lang="ru-RU" b="1" dirty="0"/>
                        <a:t>Супружеская верность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Распространённость супружеских измен, большое количество разводов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181">
                <a:tc>
                  <a:txBody>
                    <a:bodyPr/>
                    <a:lstStyle/>
                    <a:p>
                      <a:r>
                        <a:rPr lang="ru-RU" b="1"/>
                        <a:t>Семьецентризм (престиж семьи)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Семья не является актуальной приоритетной ценностью для всё более значительной части граждан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787">
                <a:tc>
                  <a:txBody>
                    <a:bodyPr/>
                    <a:lstStyle/>
                    <a:p>
                      <a:r>
                        <a:rPr lang="ru-RU" b="1" dirty="0"/>
                        <a:t>Общественное одобрение брака 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(</a:t>
                      </a:r>
                      <a:r>
                        <a:rPr lang="ru-RU" b="1" dirty="0"/>
                        <a:t>в т. ч. венчание в Церкви)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Рост «незарегистрированных браков», снижение рождаемости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35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85720" y="928670"/>
          <a:ext cx="8429684" cy="55007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668"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Традиционная ценность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утраты традиционной ценности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829">
                <a:tc>
                  <a:txBody>
                    <a:bodyPr/>
                    <a:lstStyle/>
                    <a:p>
                      <a:r>
                        <a:rPr lang="ru-RU" sz="2000" b="1" dirty="0"/>
                        <a:t>Ранний брак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Увеличение среднего возраста вступления в брак, позднее деторождение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1951">
                <a:tc>
                  <a:txBody>
                    <a:bodyPr/>
                    <a:lstStyle/>
                    <a:p>
                      <a:r>
                        <a:rPr lang="ru-RU" sz="2000" b="1" dirty="0" err="1"/>
                        <a:t>Многопоколенность</a:t>
                      </a:r>
                      <a:endParaRPr lang="ru-RU" sz="20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Брачная и семейная жизнь в высокой степени изолирована от представителей старшего поколения, нарушение преемственности поколений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36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28596" y="1071547"/>
          <a:ext cx="8258204" cy="5143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2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3259">
                <a:tc>
                  <a:txBody>
                    <a:bodyPr/>
                    <a:lstStyle/>
                    <a:p>
                      <a:r>
                        <a:rPr kumimoji="0" lang="ru-RU" sz="2000" kern="1200" dirty="0" smtClean="0"/>
                        <a:t>Традиционная ценность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/>
                        <a:t>Результат утраты традиционной ценности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012">
                <a:tc>
                  <a:txBody>
                    <a:bodyPr/>
                    <a:lstStyle/>
                    <a:p>
                      <a:r>
                        <a:rPr lang="ru-RU" sz="2000" b="1" dirty="0"/>
                        <a:t>Иерархичность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Утрата мужчинами, женщинами и детьми традиционных ролей в рамках семейной жизни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759">
                <a:tc>
                  <a:txBody>
                    <a:bodyPr/>
                    <a:lstStyle/>
                    <a:p>
                      <a:r>
                        <a:rPr lang="ru-RU" sz="2000" b="1" dirty="0"/>
                        <a:t>Нерушимость брака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Распространённость разводов, утрата представления о браке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506">
                <a:tc>
                  <a:txBody>
                    <a:bodyPr/>
                    <a:lstStyle/>
                    <a:p>
                      <a:r>
                        <a:rPr lang="ru-RU" sz="2000" b="1"/>
                        <a:t>Многодетность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Снижение рождаемости, демографический кризис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55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3100" b="1" dirty="0">
                <a:solidFill>
                  <a:schemeClr val="bg1">
                    <a:lumMod val="50000"/>
                  </a:schemeClr>
                </a:solidFill>
              </a:rPr>
              <a:t>Семья – основа государства</a:t>
            </a:r>
            <a:endParaRPr lang="ru-RU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12" descr="https://im0-tub-ru.yandex.net/i?id=c7e698e15e3e1d9b68b73b07bbd815bb&amp;n=33&amp;h=190&amp;w=1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1432834" cy="14605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1928802"/>
            <a:ext cx="70009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Конституция Российской Федерации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Концепция государственной семейной политики в Российской Федерации на период до 2025 года 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Семейный кодекс Российской Федерации  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Федеральный закон «Об образовании в Российской Федерации»    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Стратегия развития воспитания в Российской Федерации на период до 2025 года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Указ Президента Российской Федерации от 29.05.2017 N 240 «Об объявлении в Российской Федерации Десятилетия детства» с 2018 по 2027 годы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1084</Words>
  <Application>Microsoft Office PowerPoint</Application>
  <PresentationFormat>Экран (4:3)</PresentationFormat>
  <Paragraphs>268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Bahnschrift Condensed</vt:lpstr>
      <vt:lpstr>Calibri</vt:lpstr>
      <vt:lpstr>Calibri Light</vt:lpstr>
      <vt:lpstr>Georgia</vt:lpstr>
      <vt:lpstr>Symbol</vt:lpstr>
      <vt:lpstr>Times New Roman</vt:lpstr>
      <vt:lpstr>Trebuchet MS</vt:lpstr>
      <vt:lpstr>Wingdings 2</vt:lpstr>
      <vt:lpstr>Тема Office</vt:lpstr>
      <vt:lpstr>Городская</vt:lpstr>
      <vt:lpstr>2_Городская</vt:lpstr>
      <vt:lpstr>3_Городская</vt:lpstr>
      <vt:lpstr>Презентация PowerPoint</vt:lpstr>
      <vt:lpstr>Результат утраты традиционной ценности</vt:lpstr>
      <vt:lpstr>Семья – основа государства </vt:lpstr>
      <vt:lpstr>Презентация PowerPoint</vt:lpstr>
      <vt:lpstr>Традиционные семейные ценности  российского общества  и последствия их разрушения</vt:lpstr>
      <vt:lpstr>Презентация PowerPoint</vt:lpstr>
      <vt:lpstr>Презентация PowerPoint</vt:lpstr>
      <vt:lpstr>Презентация PowerPoint</vt:lpstr>
      <vt:lpstr> Семья – основа государства</vt:lpstr>
      <vt:lpstr>Презентация PowerPoint</vt:lpstr>
      <vt:lpstr>Презентация PowerPoint</vt:lpstr>
      <vt:lpstr>Программа «У семейного очага» для 5-8 классов</vt:lpstr>
      <vt:lpstr>Программа «У семейного очага» для 9-11 классов</vt:lpstr>
      <vt:lpstr>Курсы внеурочной деятельности  </vt:lpstr>
      <vt:lpstr>Социально- значимые проекты </vt:lpstr>
      <vt:lpstr>Методическое обеспечение составляет: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– основа государства</dc:title>
  <dc:creator>Admin</dc:creator>
  <cp:lastModifiedBy>User</cp:lastModifiedBy>
  <cp:revision>76</cp:revision>
  <dcterms:created xsi:type="dcterms:W3CDTF">2020-08-23T11:44:24Z</dcterms:created>
  <dcterms:modified xsi:type="dcterms:W3CDTF">2021-09-04T09:38:49Z</dcterms:modified>
</cp:coreProperties>
</file>