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5464"/>
    <a:srgbClr val="5865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8B9D7-5459-42AE-A2B9-63D6C5F2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8D1C227-B34D-4B26-BFDA-4E90FF519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C15AA-1129-4804-9A8D-29CB33C0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62575B-DF62-46B9-97B7-6CDF918E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A82027-08C9-4468-B86C-6F4E6206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A56197D-33E1-4677-ABAE-F20DAC4EE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9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1A9B7F-4499-4525-987C-F63B328A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FAC063-E2E9-43CB-9231-5F7F1544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CD1C23-753A-4AC5-AD74-BB8ED394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F59EC2-9986-49AC-95E5-C334E7A2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0C3205-599C-4B8E-868F-30AF4F3D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64B3CD3-77FE-4739-B7EA-5C565A620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A931E4-9C9F-4C10-8D1C-C6E45862C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07515-E668-4AB6-8FAC-CF5AC389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596E2F-96A5-4694-8DDE-22366CCD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F6D584-192B-446D-A671-11525686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47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23CB0-C65E-4436-B185-2FD96450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17FEB8-CC8F-4797-B929-68209874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CC0791-F393-4E94-9BF7-EF63A333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63D39A-6804-495F-B802-EA9C3EE9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553993-0674-4B4C-85F1-22CA74F7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31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DEC9F1-DE91-4145-AC4D-E1F09285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398807-093E-4448-B883-185881ABA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CF7FFD-2A3E-4830-8004-784F7412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3D8249-9074-4C50-B8D1-8470B42B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AEF116-A0C5-4EAD-951E-8EE45AC2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51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2C106-0439-4657-94AE-E8B52409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131D01-8BC5-40C9-818C-3BDE08B1E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241AC0-7792-4398-87D7-AE31FF30F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119848-3604-4C66-9236-C1C28545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281232C-9A46-48AD-8990-C94DD83C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86BFA16-132A-455A-9AD4-0853EF8E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61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AE995-7174-40F2-A124-1DA7C780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6B2E00-6CE8-4285-AB94-E1DAC080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7BE2FB-FB9C-48D6-8ADC-4080A7A5E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FD074F-D57A-4EC0-9266-846C0FF57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86ED7A8-AFED-4AB5-B8B2-C0116B49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0BFA6BF-6D12-49C3-B18B-71A8D35B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EAF8F1C-C75F-449B-9D8A-93B2350B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8643D03-9390-4273-9D2F-A812E820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64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9966E0-CB15-4593-B7E8-BF918FAA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CE7C326-58FA-4F91-B84D-32B71284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96AC97A-0A5C-4346-8BB8-C9B0085A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99CDD9-43E4-4565-8DA9-04FCC8E9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28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65B8CD2-CC96-4EF5-B955-0CDC7D8D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6ECEE7F-F945-4B0F-B9A7-F89EFBA1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0CBB02-4317-4DFF-8027-00F130BF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51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179FF-29D6-4028-8A7C-EA184903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18A9FC-8703-4069-918C-6FA0C7EB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6AE43D-A2B3-45C1-ACC6-6FF25A2E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12DF0F-54F9-48B5-9E5D-83CC1C28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897781-B781-45FD-ABDA-14DFB6EF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5E35EE-E32E-498A-9D17-BA425431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3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5CDAAC-AE90-4220-A8B2-EAACDEDA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A20A303-AD83-4868-A1D8-591D181A3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F40C12-E812-4ED1-B439-B84E61F65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8E0456-4875-4CB6-B925-04E819EA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84F2C7-EAF1-43F0-8BAA-35E66E2E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577FB04-F403-4EE0-AD34-93F6B55D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6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673C20-18CC-44EA-B5B2-C0F28813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0038B8-C546-41BF-8621-C2FE924ED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541876-4934-410D-B01A-A17FC1B57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BE1E-6754-41B0-BD5C-A3278BEFE86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4229DE-DB1F-432C-AE8C-3521F6A0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D18B40-1D3E-483C-B4DC-60512BACD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117C-DBDC-49D3-BBFE-836C7F8CAC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1F7D013-CDA0-4D4F-ACA2-336B472796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57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shifinancy.ru/for-smi/press/news/k-chemu-mogut-privesti-raznoglasiya-na-temu-deneg-v-seme-i-kak-ikh-izbezhat/" TargetMode="External"/><Relationship Id="rId2" Type="http://schemas.openxmlformats.org/officeDocument/2006/relationships/hyperlink" Target="https://www.exocur.ru/kak-izbezhat-semeynyih-ssor-iz-za-raznoglasiy-v-finansovyih-voprosa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73;&#1102;&#1076;&#1078;&#1077;&#1090;-&#1089;&#1077;&#1084;&#1100;&#1080;.&#1088;&#1092;/" TargetMode="External"/><Relationship Id="rId4" Type="http://schemas.openxmlformats.org/officeDocument/2006/relationships/hyperlink" Target="https://infourok.ru/analiticheskaya-statya-problemi-semeynogo-byudzheta-voprosi-i-otveti-3365897.html" TargetMode="Externa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C2B3E006-1726-454D-A2DE-EFDCFB54703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b="96979" l="2509" r="99791" t="9970">
                        <a14:foregroundMark x1="7735" x2="25854" y1="67598" y2="60650"/>
                        <a14:foregroundMark x1="52683" x2="54704" y1="55816" y2="90785"/>
                        <a14:foregroundMark x1="41951" x2="56864" y1="98338" y2="96979"/>
                        <a14:foregroundMark x1="56864" x2="58885" y1="96979" y2="96979"/>
                        <a14:foregroundMark x1="92962" x2="99791" y1="65710" y2="68807"/>
                        <a14:foregroundMark x1="2509" x2="2509" y1="66465" y2="73036"/>
                        <a14:backgroundMark x1="1394" x2="21533" y1="42900" y2="44864"/>
                        <a14:backgroundMark x1="21533" x2="14286" y1="44864" y2="54834"/>
                        <a14:backgroundMark x1="14286" x2="1533" y1="54834" y2="55438"/>
                        <a14:backgroundMark x1="68990" x2="69686" y1="96073" y2="99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" r="42"/>
          <a:stretch/>
        </p:blipFill>
        <p:spPr bwMode="auto">
          <a:xfrm>
            <a:off x="283920" y="1497496"/>
            <a:ext cx="12192000" cy="5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F013B-2D8A-4612-AAF7-B13DF1CD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2" y="460919"/>
            <a:ext cx="10515600" cy="589032"/>
          </a:xfrm>
        </p:spPr>
        <p:txBody>
          <a:bodyPr>
            <a:noAutofit/>
          </a:bodyPr>
          <a:lstStyle/>
          <a:p>
            <a:pPr algn="ctr"/>
            <a:r>
              <a:rPr dirty="0" lang="ru-RU" sz="4800">
                <a:solidFill>
                  <a:schemeClr val="accent6">
                    <a:lumMod val="75000"/>
                  </a:schemeClr>
                </a:solidFill>
                <a:latin charset="0" panose="03090702030407020404" pitchFamily="66" typeface="Staccato555 TL"/>
              </a:rPr>
              <a:t>Кейс №1</a:t>
            </a:r>
            <a:br>
              <a:rPr dirty="0" lang="ru-RU" sz="4800">
                <a:solidFill>
                  <a:schemeClr val="accent6">
                    <a:lumMod val="75000"/>
                  </a:schemeClr>
                </a:solidFill>
                <a:latin charset="0" panose="03090702030407020404" pitchFamily="66" typeface="Staccato555 TL"/>
              </a:rPr>
            </a:br>
            <a:r>
              <a:rPr dirty="0" lang="ru-RU" sz="4800">
                <a:solidFill>
                  <a:schemeClr val="accent6">
                    <a:lumMod val="75000"/>
                  </a:schemeClr>
                </a:solidFill>
                <a:latin charset="0" panose="03090702030407020404" pitchFamily="66" typeface="Staccato555 TL"/>
              </a:rPr>
              <a:t>Семейный бюджет как перекресток семи дорог</a:t>
            </a:r>
            <a:endParaRPr dirty="0" lang="ru-RU" sz="48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E792F89-6F9B-408B-B93D-AB106287DCED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651" y="1803555"/>
            <a:ext cx="3615843" cy="29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8A780CE-3AAA-416C-9EFE-81C566A815D2}"/>
              </a:ext>
            </a:extLst>
          </p:cNvPr>
          <p:cNvSpPr txBox="1">
            <a:spLocks/>
          </p:cNvSpPr>
          <p:nvPr/>
        </p:nvSpPr>
        <p:spPr>
          <a:xfrm>
            <a:off x="8322366" y="4536569"/>
            <a:ext cx="3869634" cy="232143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spcBef>
                <a:spcPts val="0"/>
              </a:spcBef>
              <a:buNone/>
            </a:pPr>
            <a:r>
              <a:rPr dirty="0" i="1" lang="ru-RU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ea charset="-122" panose="02010609060101010101" pitchFamily="49" typeface="FangSong"/>
                <a:cs charset="0" panose="02020603050405020304" pitchFamily="18" typeface="Times New Roman"/>
              </a:rPr>
              <a:t>Команда учителей: </a:t>
            </a:r>
          </a:p>
          <a:p>
            <a:pPr algn="r" indent="0" marL="0">
              <a:spcBef>
                <a:spcPts val="0"/>
              </a:spcBef>
              <a:buNone/>
            </a:pPr>
            <a:r>
              <a:rPr dirty="0" i="1" lang="ru-RU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ea charset="-122" panose="02010609060101010101" pitchFamily="49" typeface="FangSong"/>
                <a:cs charset="0" panose="02020603050405020304" pitchFamily="18" typeface="Times New Roman"/>
              </a:rPr>
              <a:t>А.А. </a:t>
            </a:r>
            <a:r>
              <a:rPr dirty="0" err="1" i="1" lang="ru-RU" smtClean="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ea charset="-122" panose="02010609060101010101" pitchFamily="49" typeface="FangSong"/>
                <a:cs charset="0" panose="02020603050405020304" pitchFamily="18" typeface="Times New Roman"/>
              </a:rPr>
              <a:t>Сайфиев</a:t>
            </a:r>
            <a:r>
              <a:rPr dirty="0" i="1" lang="ru-RU" smtClean="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ea charset="-122" panose="02010609060101010101" pitchFamily="49" typeface="FangSong"/>
                <a:cs charset="0" panose="02020603050405020304" pitchFamily="18" typeface="Times New Roman"/>
              </a:rPr>
              <a:t>,</a:t>
            </a:r>
            <a:endParaRPr dirty="0" i="1" lang="ru-RU">
              <a:solidFill>
                <a:schemeClr val="tx1">
                  <a:lumMod val="75000"/>
                  <a:lumOff val="25000"/>
                </a:schemeClr>
              </a:solidFill>
              <a:latin charset="0" panose="02020603050405020304" pitchFamily="18" typeface="Times New Roman"/>
              <a:ea charset="-122" panose="02010609060101010101" pitchFamily="49" typeface="FangSong"/>
              <a:cs charset="0" panose="02020603050405020304" pitchFamily="18" typeface="Times New Roman"/>
            </a:endParaRPr>
          </a:p>
          <a:p>
            <a:pPr algn="r" indent="0" marL="0">
              <a:spcBef>
                <a:spcPts val="0"/>
              </a:spcBef>
              <a:buNone/>
            </a:pPr>
            <a:r>
              <a:rPr dirty="0" i="1" lang="ru-RU" smtClean="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ea charset="-122" panose="02010609060101010101" pitchFamily="49" typeface="FangSong"/>
                <a:cs charset="0" panose="02020603050405020304" pitchFamily="18" typeface="Times New Roman"/>
              </a:rPr>
              <a:t>А.Б.Терентьева,</a:t>
            </a:r>
            <a:endParaRPr dirty="0" i="1" lang="ru-RU">
              <a:solidFill>
                <a:schemeClr val="tx1">
                  <a:lumMod val="75000"/>
                  <a:lumOff val="25000"/>
                </a:schemeClr>
              </a:solidFill>
              <a:latin charset="0" panose="02020603050405020304" pitchFamily="18" typeface="Times New Roman"/>
              <a:ea charset="-122" panose="02010609060101010101" pitchFamily="49" typeface="FangSong"/>
              <a:cs charset="0" panose="02020603050405020304" pitchFamily="18" typeface="Times New Roman"/>
            </a:endParaRPr>
          </a:p>
          <a:p>
            <a:pPr algn="r" indent="0" marL="0">
              <a:spcBef>
                <a:spcPts val="0"/>
              </a:spcBef>
              <a:buNone/>
            </a:pPr>
            <a:r>
              <a:rPr dirty="0" i="1" lang="ru-RU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ea charset="-122" panose="02010609060101010101" pitchFamily="49" typeface="FangSong"/>
                <a:cs charset="0" panose="02020603050405020304" pitchFamily="18" typeface="Times New Roman"/>
              </a:rPr>
              <a:t>Н.В. Миллер</a:t>
            </a:r>
          </a:p>
          <a:p>
            <a:pPr indent="0" marL="0">
              <a:buNone/>
            </a:pPr>
            <a:endParaRPr dirty="0" i="1" lang="ru-RU">
              <a:latin charset="0" panose="02020603050405020304" pitchFamily="18" typeface="Times New Roman"/>
              <a:ea charset="-122" panose="02010609060101010101" pitchFamily="49" typeface="FangSong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023258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522DAC-1368-4C80-A3A0-BFBFA081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70531"/>
            <a:ext cx="7154741" cy="6529052"/>
          </a:xfrm>
        </p:spPr>
        <p:txBody>
          <a:bodyPr>
            <a:normAutofit fontScale="92500" lnSpcReduction="10000"/>
          </a:bodyPr>
          <a:lstStyle/>
          <a:p>
            <a:pPr indent="0" marL="0">
              <a:buNone/>
            </a:pPr>
            <a:r>
              <a:rPr dirty="0" lang="ru-RU" sz="2800"/>
              <a:t>Семья Архиповых состоит из 4 человек, где работает только глава семьи, мама временно </a:t>
            </a:r>
            <a:r>
              <a:rPr dirty="0" lang="ru-RU" smtClean="0" sz="2800"/>
              <a:t>не трудоустроена</a:t>
            </a:r>
            <a:r>
              <a:rPr dirty="0" lang="ru-RU" sz="2800"/>
              <a:t>, сын является студентом, а младшая дочь – обучающаяся 10 класса. </a:t>
            </a:r>
          </a:p>
          <a:p>
            <a:pPr indent="0" marL="0">
              <a:buNone/>
            </a:pPr>
            <a:r>
              <a:rPr dirty="0" lang="ru-RU" sz="2800"/>
              <a:t>В семье есть договорённость </a:t>
            </a:r>
            <a:r>
              <a:rPr dirty="0" lang="ru-RU" smtClean="0" sz="2800"/>
              <a:t>: </a:t>
            </a:r>
            <a:r>
              <a:rPr dirty="0" lang="ru-RU" sz="2800"/>
              <a:t>деньги из семейной копилки можно брать свободно, но если их берут дети, то они должны спросить разрешения. </a:t>
            </a:r>
          </a:p>
          <a:p>
            <a:pPr indent="0" marL="0">
              <a:buNone/>
            </a:pPr>
            <a:r>
              <a:rPr dirty="0" lang="ru-RU" sz="2800"/>
              <a:t>В день совершения важной покупки глава семьи обнаружил, что в копилке не хватает нужной суммы. </a:t>
            </a:r>
          </a:p>
          <a:p>
            <a:pPr indent="0" marL="0">
              <a:buNone/>
            </a:pPr>
            <a:r>
              <a:rPr dirty="0" lang="ru-RU" sz="2800"/>
              <a:t>На семейном совете выяснилось, что мама взяла определённую сумму для погашения долга, а дети не выполнили условия договорённости, взяв деньги на свои нужды без разрешения.</a:t>
            </a:r>
            <a:r>
              <a:rPr dirty="0" lang="en-US" sz="2800"/>
              <a:t> </a:t>
            </a:r>
            <a:r>
              <a:rPr dirty="0" lang="ru-RU" sz="2800"/>
              <a:t>Весь вечер семья выясняла, кто прав в данной ситуации, а кто виноват.</a:t>
            </a:r>
          </a:p>
          <a:p>
            <a:endParaRPr dirty="0"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94D28D41-14F9-4279-B466-41BAF6B1A83F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" r="-26"/>
          <a:stretch/>
        </p:blipFill>
        <p:spPr bwMode="auto">
          <a:xfrm rot="935172">
            <a:off x="8091430" y="-75116"/>
            <a:ext cx="3695833" cy="25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A2D3B69-D2B0-4A0F-9E79-3A4CB2CE3B71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b="90000" l="10000" r="90000" t="5185">
                        <a14:foregroundMark x1="39565" x2="45217" y1="10741" y2="3148"/>
                        <a14:foregroundMark x1="45217" x2="56304" y1="3148" y2="1296"/>
                        <a14:foregroundMark x1="56304" x2="62174" y1="1296" y2="5185"/>
                        <a14:foregroundMark x1="62174" x2="66304" y1="5185" y2="14630"/>
                        <a14:foregroundMark x1="66304" x2="66522" y1="14630" y2="16481"/>
                        <a14:foregroundMark x1="22826" x2="22826" y1="23889" y2="23889"/>
                        <a14:foregroundMark x1="85761" x2="85761" y1="21667" y2="21667"/>
                        <a14:backgroundMark x1="39203" x2="38152" y1="12120" y2="14074"/>
                        <a14:backgroundMark x1="38152" x2="39783" y1="14074" y2="38704"/>
                        <a14:backgroundMark x1="39783" x2="33478" y1="38704" y2="43333"/>
                        <a14:backgroundMark x1="33478" x2="26630" y1="43333" y2="41852"/>
                        <a14:backgroundMark x1="26630" x2="21304" y1="41852" y2="47037"/>
                        <a14:backgroundMark x1="21304" x2="16304" y1="47037" y2="56852"/>
                        <a14:backgroundMark x1="16304" x2="14565" y1="56852" y2="99074"/>
                        <a14:backgroundMark x1="14565" x2="14565" y1="99074" y2="9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554" y="4177117"/>
            <a:ext cx="5231014" cy="30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76656500-F4C4-423D-AD1B-AB3E0807302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b="99750" l="167" r="99667" t="500">
                        <a14:foregroundMark x1="417" x2="14917" y1="25750" y2="14750"/>
                        <a14:foregroundMark x1="14917" x2="15083" y1="14750" y2="9000"/>
                        <a14:foregroundMark x1="15083" x2="17167" y1="9000" y2="625"/>
                        <a14:foregroundMark x1="17167" x2="17333" y1="625" y2="500"/>
                        <a14:foregroundMark x1="9833" x2="167" y1="19250" y2="26250"/>
                        <a14:foregroundMark x1="667" x2="16583" y1="86750" y2="80000"/>
                        <a14:foregroundMark x1="16583" x2="24083" y1="80000" y2="85750"/>
                        <a14:foregroundMark x1="24083" x2="36667" y1="85750" y2="82625"/>
                        <a14:foregroundMark x1="36667" x2="42833" y1="82625" y2="90000"/>
                        <a14:foregroundMark x1="42833" x2="42333" y1="90000" y2="99500"/>
                        <a14:foregroundMark x1="60750" x2="57083" y1="5875" y2="13375"/>
                        <a14:foregroundMark x1="57083" x2="42667" y1="13375" y2="31750"/>
                        <a14:foregroundMark x1="42667" x2="40417" y1="31750" y2="46000"/>
                        <a14:foregroundMark x1="35167" x2="33583" y1="59125" y2="67750"/>
                        <a14:foregroundMark x1="33583" x2="31417" y1="67750" y2="68375"/>
                        <a14:foregroundMark x1="78333" x2="78417" y1="47000" y2="58750"/>
                        <a14:foregroundMark x1="78417" x2="75917" y1="58750" y2="67500"/>
                        <a14:foregroundMark x1="75917" x2="77583" y1="67500" y2="81250"/>
                        <a14:foregroundMark x1="53500" x2="54583" y1="99000" y2="90375"/>
                        <a14:foregroundMark x1="54583" x2="94500" y1="90375" y2="77125"/>
                        <a14:foregroundMark x1="94500" x2="99667" y1="77125" y2="80250"/>
                        <a14:foregroundMark x1="58250" x2="71500" y1="99750" y2="87625"/>
                        <a14:foregroundMark x1="71500" x2="99417" y1="87625" y2="78000"/>
                        <a14:foregroundMark x1="75083" x2="96667" y1="97500" y2="85625"/>
                        <a14:foregroundMark x1="97167" x2="97167" y1="85375" y2="8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929" y="3050225"/>
            <a:ext cx="4247725" cy="39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643252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4EDDA-EAE5-44AC-99DA-1CF846E1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8" y="-1359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Так что же в итоге произошло?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050E16-E78C-4F31-890C-8F108652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72" y="1865381"/>
            <a:ext cx="59096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Несогласованные траты семейного бюджета привели к конфликту между членами семьи.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6AB7B7A2-C6C1-4B64-9768-C914DC8F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655" b="95685" l="3945" r="98126">
                        <a14:foregroundMark x1="15779" y1="63839" x2="15779" y2="63839"/>
                        <a14:foregroundMark x1="7791" y1="55655" x2="15680" y2="78274"/>
                        <a14:foregroundMark x1="15680" y1="78274" x2="15779" y2="79464"/>
                        <a14:foregroundMark x1="32249" y1="45387" x2="33333" y2="79167"/>
                        <a14:foregroundMark x1="5819" y1="65030" x2="8185" y2="86607"/>
                        <a14:foregroundMark x1="8185" y1="86607" x2="15385" y2="79018"/>
                        <a14:foregroundMark x1="15385" y1="79018" x2="13215" y2="76488"/>
                        <a14:foregroundMark x1="11637" y1="26190" x2="13215" y2="52381"/>
                        <a14:foregroundMark x1="3945" y1="55952" x2="3945" y2="55952"/>
                        <a14:foregroundMark x1="3057" y1="76339" x2="6903" y2="92560"/>
                        <a14:foregroundMark x1="6903" y1="92560" x2="14892" y2="95387"/>
                        <a14:foregroundMark x1="27318" y1="95685" x2="32742" y2="95685"/>
                        <a14:foregroundMark x1="50592" y1="16220" x2="61440" y2="9673"/>
                        <a14:foregroundMark x1="61440" y1="9673" x2="54536" y2="19494"/>
                        <a14:foregroundMark x1="54536" y1="19494" x2="61834" y2="18899"/>
                        <a14:foregroundMark x1="54438" y1="5655" x2="65976" y2="12500"/>
                        <a14:foregroundMark x1="65976" y1="12500" x2="65976" y2="13244"/>
                        <a14:foregroundMark x1="60256" y1="95982" x2="76726" y2="94494"/>
                        <a14:foregroundMark x1="76726" y1="94494" x2="86686" y2="83780"/>
                        <a14:foregroundMark x1="86686" y1="83780" x2="91223" y2="70089"/>
                        <a14:foregroundMark x1="91223" y1="60714" x2="83826" y2="28869"/>
                        <a14:foregroundMark x1="83826" y1="28869" x2="78600" y2="18899"/>
                        <a14:foregroundMark x1="78600" y1="10119" x2="88560" y2="26190"/>
                        <a14:foregroundMark x1="88560" y1="26190" x2="89645" y2="31250"/>
                        <a14:foregroundMark x1="93195" y1="40923" x2="98126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77" y="1311965"/>
            <a:ext cx="5847523" cy="5546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48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7B515D9-BB1E-473C-8A67-803E02423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74" b="99967" l="9996" r="89983">
                        <a14:foregroundMark x1="26079" y1="83214" x2="26079" y2="83214"/>
                        <a14:foregroundMark x1="32707" y1="76988" x2="14292" y2="93611"/>
                        <a14:foregroundMark x1="15346" y1="85630" x2="15415" y2="85104"/>
                        <a14:foregroundMark x1="14906" y1="88959" x2="15062" y2="87779"/>
                        <a14:foregroundMark x1="14292" y1="93611" x2="14518" y2="91898"/>
                        <a14:foregroundMark x1="15415" y1="85104" x2="19752" y2="78216"/>
                        <a14:foregroundMark x1="14680" y1="93579" x2="13795" y2="99967"/>
                        <a14:foregroundMark x1="13795" y1="99967" x2="13795" y2="99967"/>
                        <a14:foregroundMark x1="22280" y1="78325" x2="15948" y2="87634"/>
                        <a14:backgroundMark x1="31736" y1="76630" x2="30009" y2="76988"/>
                        <a14:backgroundMark x1="30009" y1="76988" x2="30009" y2="76988"/>
                        <a14:backgroundMark x1="29663" y1="77184" x2="29663" y2="77184"/>
                        <a14:backgroundMark x1="29447" y1="77379" x2="29447" y2="77379"/>
                        <a14:backgroundMark x1="27936" y1="78129" x2="27396" y2="78325"/>
                        <a14:backgroundMark x1="29123" y1="77184" x2="22280" y2="78129"/>
                        <a14:backgroundMark x1="22328" y1="78383" x2="27180" y2="77379"/>
                        <a14:backgroundMark x1="20877" y1="78683" x2="21618" y2="78530"/>
                        <a14:backgroundMark x1="27180" y1="77379" x2="27180" y2="77379"/>
                        <a14:backgroundMark x1="20293" y1="80478" x2="17919" y2="83214"/>
                        <a14:backgroundMark x1="16396" y1="86655" x2="14011" y2="92047"/>
                        <a14:backgroundMark x1="17919" y1="83214" x2="16964" y2="85372"/>
                        <a14:backgroundMark x1="18203" y1="83551" x2="22172" y2="76043"/>
                        <a14:backgroundMark x1="15004" y1="89602" x2="16497" y2="86777"/>
                        <a14:backgroundMark x1="25864" y1="76043" x2="25216" y2="75489"/>
                        <a14:backgroundMark x1="30009" y1="76630" x2="25820" y2="76043"/>
                        <a14:backgroundMark x1="21269" y1="79044" x2="20877" y2="79302"/>
                        <a14:backgroundMark x1="25820" y1="76043" x2="22308" y2="78359"/>
                        <a14:backgroundMark x1="18438" y1="84740" x2="18070" y2="85561"/>
                        <a14:backgroundMark x1="20877" y1="79302" x2="20459" y2="80235"/>
                        <a14:backgroundMark x1="19671" y1="81393" x2="21826" y2="75782"/>
                        <a14:backgroundMark x1="18070" y1="85561" x2="18317" y2="84918"/>
                        <a14:backgroundMark x1="21826" y1="75782" x2="26360" y2="75684"/>
                        <a14:backgroundMark x1="26360" y1="75684" x2="26749" y2="75684"/>
                        <a14:backgroundMark x1="18912" y1="80574" x2="15652" y2="87353"/>
                        <a14:backgroundMark x1="14788" y1="89439" x2="17638" y2="82399"/>
                        <a14:backgroundMark x1="17638" y1="82399" x2="21416" y2="76988"/>
                        <a14:backgroundMark x1="21416" y1="76988" x2="22064" y2="76630"/>
                        <a14:backgroundMark x1="20553" y1="77575" x2="13601" y2="89439"/>
                        <a14:backgroundMark x1="13601" y1="89439" x2="15717" y2="80900"/>
                        <a14:backgroundMark x1="15717" y1="80900" x2="20877" y2="7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564"/>
            <a:ext cx="11665473" cy="7039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чко с текстом: прямоугольное 4">
            <a:extLst>
              <a:ext uri="{FF2B5EF4-FFF2-40B4-BE49-F238E27FC236}">
                <a16:creationId xmlns="" xmlns:a16="http://schemas.microsoft.com/office/drawing/2014/main" id="{3BA2624F-0982-49A7-931D-C727BB147C46}"/>
              </a:ext>
            </a:extLst>
          </p:cNvPr>
          <p:cNvSpPr/>
          <p:nvPr/>
        </p:nvSpPr>
        <p:spPr>
          <a:xfrm>
            <a:off x="1381257" y="808620"/>
            <a:ext cx="3042248" cy="1588757"/>
          </a:xfrm>
          <a:prstGeom prst="wedgeRectCallout">
            <a:avLst>
              <a:gd name="adj1" fmla="val 57446"/>
              <a:gd name="adj2" fmla="val 73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допустить подобных ситуаций?</a:t>
            </a: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="" xmlns:a16="http://schemas.microsoft.com/office/drawing/2014/main" id="{3C937C5D-35CA-4475-9012-ADB7EA441E92}"/>
              </a:ext>
            </a:extLst>
          </p:cNvPr>
          <p:cNvSpPr/>
          <p:nvPr/>
        </p:nvSpPr>
        <p:spPr>
          <a:xfrm>
            <a:off x="7354512" y="-32404"/>
            <a:ext cx="3801373" cy="1544130"/>
          </a:xfrm>
          <a:prstGeom prst="wedgeRectCallout">
            <a:avLst>
              <a:gd name="adj1" fmla="val -47882"/>
              <a:gd name="adj2" fmla="val 711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всё же возникла похожая ситуация?</a:t>
            </a:r>
          </a:p>
        </p:txBody>
      </p:sp>
    </p:spTree>
    <p:extLst>
      <p:ext uri="{BB962C8B-B14F-4D97-AF65-F5344CB8AC3E}">
        <p14:creationId xmlns="" xmlns:p14="http://schemas.microsoft.com/office/powerpoint/2010/main" val="8322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FCCF89-F082-4203-B21C-6668F525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399F81-9869-411A-BFD2-A585B7F2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i="1" dirty="0">
                <a:solidFill>
                  <a:schemeClr val="accent6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СПАСИИБО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7466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7FADFF-5D2E-4C64-991A-F239E2F9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Источники информации: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AE1859-C870-496C-A9A5-7DE074E5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https://www.exocur.ru/kak-izbezhat-semeynyih-ssor-iz-za-raznoglasiy-v-finansovyih-voprosah/</a:t>
            </a:r>
            <a:endParaRPr lang="ru-RU" dirty="0"/>
          </a:p>
          <a:p>
            <a:pPr marL="514350" indent="-514350">
              <a:buAutoNum type="arabicPeriod"/>
            </a:pPr>
            <a:r>
              <a:rPr lang="en-US" dirty="0">
                <a:hlinkClick r:id="rId3"/>
              </a:rPr>
              <a:t>https://vashifinancy.ru/for-smi/press/news/k-chemu-mogut-privesti-raznoglasiya-na-temu-deneg-v-seme-i-kak-ikh-izbezhat/</a:t>
            </a:r>
            <a:endParaRPr lang="ru-RU" dirty="0"/>
          </a:p>
          <a:p>
            <a:pPr marL="514350" indent="-514350">
              <a:buAutoNum type="arabicPeriod"/>
            </a:pPr>
            <a:r>
              <a:rPr lang="en-US" dirty="0">
                <a:hlinkClick r:id="rId4"/>
              </a:rPr>
              <a:t>https://infourok.ru/analiticheskaya-statya-problemi-semeynogo-byudzheta-voprosi-i-otveti-3365897.html</a:t>
            </a:r>
            <a:endParaRPr lang="ru-RU" dirty="0"/>
          </a:p>
          <a:p>
            <a:pPr marL="514350" indent="-51435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ru-RU" dirty="0">
                <a:hlinkClick r:id="rId5"/>
              </a:rPr>
              <a:t>бюджет-</a:t>
            </a:r>
            <a:r>
              <a:rPr lang="ru-RU" dirty="0" err="1">
                <a:hlinkClick r:id="rId5"/>
              </a:rPr>
              <a:t>семьи.рф</a:t>
            </a:r>
            <a:r>
              <a:rPr lang="ru-RU" dirty="0">
                <a:hlinkClick r:id="rId5"/>
              </a:rPr>
              <a:t>/</a:t>
            </a:r>
            <a:endParaRPr lang="ru-RU" dirty="0"/>
          </a:p>
          <a:p>
            <a:pPr marL="514350" indent="-514350">
              <a:buAutoNum type="arabicPeriod"/>
            </a:pPr>
            <a:r>
              <a:rPr lang="en-US" dirty="0"/>
              <a:t>https://www.b17.ru/article/320205/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0457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191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Кейс №1 Семейный бюджет как перекресток семи дорог</vt:lpstr>
      <vt:lpstr>Слайд 2</vt:lpstr>
      <vt:lpstr>Так что же в итоге произошло?</vt:lpstr>
      <vt:lpstr>Слайд 4</vt:lpstr>
      <vt:lpstr>Слайд 5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RESENTATION</dc:title>
  <dc:creator>user</dc:creator>
  <cp:lastModifiedBy>user</cp:lastModifiedBy>
  <cp:revision>6</cp:revision>
  <dcterms:created xsi:type="dcterms:W3CDTF">2021-09-20T10:31:49Z</dcterms:created>
  <dcterms:modified xsi:type="dcterms:W3CDTF">2022-02-02T19:04:04Z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3519777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